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67532"/>
  </p:normalViewPr>
  <p:slideViewPr>
    <p:cSldViewPr snapToGrid="0" snapToObjects="1">
      <p:cViewPr>
        <p:scale>
          <a:sx n="67" d="100"/>
          <a:sy n="67" d="100"/>
        </p:scale>
        <p:origin x="-8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72777-333F-B948-800C-52BE747B5C10}" type="datetimeFigureOut">
              <a:rPr lang="en-US" smtClean="0"/>
              <a:t>5/15/2016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77BC5-418A-7641-93AD-EC1401DBB75E}" type="slidenum">
              <a:rPr lang="en-US" smtClean="0"/>
              <a:t>‹#›</a:t>
            </a:fld>
            <a:endParaRPr lang="en-US"/>
          </a:p>
        </p:txBody>
      </p:sp>
    </p:spTree>
    <p:extLst>
      <p:ext uri="{BB962C8B-B14F-4D97-AF65-F5344CB8AC3E}">
        <p14:creationId xmlns:p14="http://schemas.microsoft.com/office/powerpoint/2010/main" val="487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7CCF4-35CA-A948-9720-D4A31E565536}" type="slidenum">
              <a:rPr lang="en-US" smtClean="0"/>
              <a:t>1</a:t>
            </a:fld>
            <a:endParaRPr lang="en-US"/>
          </a:p>
        </p:txBody>
      </p:sp>
    </p:spTree>
    <p:extLst>
      <p:ext uri="{BB962C8B-B14F-4D97-AF65-F5344CB8AC3E}">
        <p14:creationId xmlns:p14="http://schemas.microsoft.com/office/powerpoint/2010/main" val="88715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mtClean="0"/>
              <a:t>“I </a:t>
            </a:r>
            <a:r>
              <a:rPr lang="en-US" dirty="0" smtClean="0"/>
              <a:t>must tell Jesus!  I must tell Jesus!</a:t>
            </a:r>
          </a:p>
          <a:p>
            <a:pPr marL="0" indent="0">
              <a:buNone/>
            </a:pPr>
            <a:r>
              <a:rPr lang="en-US" dirty="0" smtClean="0"/>
              <a:t>I cannot bear by burdens alone;</a:t>
            </a:r>
          </a:p>
          <a:p>
            <a:pPr marL="0" indent="0">
              <a:buNone/>
            </a:pPr>
            <a:r>
              <a:rPr lang="en-US" dirty="0" smtClean="0"/>
              <a:t>I must tell Jesus!  I must tell Jesus!</a:t>
            </a:r>
          </a:p>
          <a:p>
            <a:pPr marL="0" indent="0">
              <a:buNone/>
            </a:pPr>
            <a:r>
              <a:rPr lang="en-US" dirty="0" smtClean="0"/>
              <a:t>Jesus can help me, Jesus alone.”</a:t>
            </a:r>
          </a:p>
          <a:p>
            <a:pPr marL="0" indent="0">
              <a:buNone/>
            </a:pP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5477BC5-418A-7641-93AD-EC1401DBB75E}" type="slidenum">
              <a:rPr lang="en-US" smtClean="0"/>
              <a:t>10</a:t>
            </a:fld>
            <a:endParaRPr lang="en-US"/>
          </a:p>
        </p:txBody>
      </p:sp>
    </p:spTree>
    <p:extLst>
      <p:ext uri="{BB962C8B-B14F-4D97-AF65-F5344CB8AC3E}">
        <p14:creationId xmlns:p14="http://schemas.microsoft.com/office/powerpoint/2010/main" val="60207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65150"/>
            <a:ext cx="2554288" cy="1916113"/>
          </a:xfrm>
        </p:spPr>
      </p:sp>
      <p:sp>
        <p:nvSpPr>
          <p:cNvPr id="3" name="Notes Placeholder 2"/>
          <p:cNvSpPr>
            <a:spLocks noGrp="1"/>
          </p:cNvSpPr>
          <p:nvPr>
            <p:ph type="body" idx="1"/>
          </p:nvPr>
        </p:nvSpPr>
        <p:spPr>
          <a:xfrm>
            <a:off x="685800" y="2517963"/>
            <a:ext cx="5486400" cy="3600450"/>
          </a:xfrm>
        </p:spPr>
        <p:txBody>
          <a:bodyPr/>
          <a:lstStyle/>
          <a:p>
            <a:r>
              <a:rPr lang="en-US" sz="1200" b="1" kern="1200" dirty="0" smtClean="0">
                <a:solidFill>
                  <a:schemeClr val="tx1"/>
                </a:solidFill>
                <a:effectLst/>
                <a:latin typeface="+mn-lt"/>
                <a:ea typeface="+mn-ea"/>
                <a:cs typeface="+mn-cs"/>
              </a:rPr>
              <a:t>INTRODUCTION</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mid-1800, in a little Pennsylvania town, Pastor Elisha Hoffman ministered to the poor and underprivileged.  One day as he visited with a burdened woman, he tried to comfort her with prayer and Bible texts.  The despairing woman seemed not to really hear him, for no matter what he said, she kept moaning, “Oh, what can I do?  What can I do?”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Pastor Hoffman said to her, “The very best thing you can do is to tell Jesus all about it.”  To his surprise, the woman’s face lighted up, and she started repeating, “Yes, I must tell Jesus!  I must tell Jesus!”  As the minister left her home, and for hours afterward, he could see her joyous face as she repeated those words, “I must tell Jesus.”</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877CCF4-35CA-A948-9720-D4A31E565536}" type="slidenum">
              <a:rPr lang="en-US" smtClean="0"/>
              <a:t>2</a:t>
            </a:fld>
            <a:endParaRPr lang="en-US"/>
          </a:p>
        </p:txBody>
      </p:sp>
    </p:spTree>
    <p:extLst>
      <p:ext uri="{BB962C8B-B14F-4D97-AF65-F5344CB8AC3E}">
        <p14:creationId xmlns:p14="http://schemas.microsoft.com/office/powerpoint/2010/main" val="45939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Pastor Hoffman went home and, unable to get her words out of his mind, wrote a song.  That song is sung in many places today and is a source of great comfort to those who sing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must tell Jesus all of my trials;</a:t>
            </a:r>
          </a:p>
          <a:p>
            <a:r>
              <a:rPr lang="en-US" sz="1200" kern="1200" dirty="0" smtClean="0">
                <a:solidFill>
                  <a:schemeClr val="tx1"/>
                </a:solidFill>
                <a:effectLst/>
                <a:latin typeface="+mn-lt"/>
                <a:ea typeface="+mn-ea"/>
                <a:cs typeface="+mn-cs"/>
              </a:rPr>
              <a:t>I cannot bear my burdens alone;</a:t>
            </a:r>
          </a:p>
          <a:p>
            <a:r>
              <a:rPr lang="en-US" sz="1200" kern="1200" dirty="0" smtClean="0">
                <a:solidFill>
                  <a:schemeClr val="tx1"/>
                </a:solidFill>
                <a:effectLst/>
                <a:latin typeface="+mn-lt"/>
                <a:ea typeface="+mn-ea"/>
                <a:cs typeface="+mn-cs"/>
              </a:rPr>
              <a:t>In my distress He kindly will help me;</a:t>
            </a:r>
          </a:p>
          <a:p>
            <a:r>
              <a:rPr lang="en-US" sz="1200" kern="1200" dirty="0" smtClean="0">
                <a:solidFill>
                  <a:schemeClr val="tx1"/>
                </a:solidFill>
                <a:effectLst/>
                <a:latin typeface="+mn-lt"/>
                <a:ea typeface="+mn-ea"/>
                <a:cs typeface="+mn-cs"/>
              </a:rPr>
              <a:t>He ever loves and cares for His own.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must tell Jesus!  I must tell Jesus!</a:t>
            </a:r>
          </a:p>
          <a:p>
            <a:r>
              <a:rPr lang="en-US" sz="1200" kern="1200" dirty="0" smtClean="0">
                <a:solidFill>
                  <a:schemeClr val="tx1"/>
                </a:solidFill>
                <a:effectLst/>
                <a:latin typeface="+mn-lt"/>
                <a:ea typeface="+mn-ea"/>
                <a:cs typeface="+mn-cs"/>
              </a:rPr>
              <a:t>I cannot bear my burdens alone;</a:t>
            </a:r>
          </a:p>
          <a:p>
            <a:r>
              <a:rPr lang="en-US" sz="1200" kern="1200" dirty="0" smtClean="0">
                <a:solidFill>
                  <a:schemeClr val="tx1"/>
                </a:solidFill>
                <a:effectLst/>
                <a:latin typeface="+mn-lt"/>
                <a:ea typeface="+mn-ea"/>
                <a:cs typeface="+mn-cs"/>
              </a:rPr>
              <a:t>I must tell Jesus!  I must tell Jesus!</a:t>
            </a:r>
          </a:p>
          <a:p>
            <a:r>
              <a:rPr lang="en-US" sz="1200" kern="1200" dirty="0" smtClean="0">
                <a:solidFill>
                  <a:schemeClr val="tx1"/>
                </a:solidFill>
                <a:effectLst/>
                <a:latin typeface="+mn-lt"/>
                <a:ea typeface="+mn-ea"/>
                <a:cs typeface="+mn-cs"/>
              </a:rPr>
              <a:t>Jesus can help me, Jesus alone.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477BC5-418A-7641-93AD-EC1401DBB75E}" type="slidenum">
              <a:rPr lang="en-US" smtClean="0"/>
              <a:t>3</a:t>
            </a:fld>
            <a:endParaRPr lang="en-US"/>
          </a:p>
        </p:txBody>
      </p:sp>
    </p:spTree>
    <p:extLst>
      <p:ext uri="{BB962C8B-B14F-4D97-AF65-F5344CB8AC3E}">
        <p14:creationId xmlns:p14="http://schemas.microsoft.com/office/powerpoint/2010/main" val="13943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lesson four, we studied about a woman who suffered from a bloody flow for twelve years.  Jesus healed her when she simply touched His robe.  Although the woman was timid about admitting that she had touched Him, when she spoke to Jesus of her sickness, he had cheerful words for her.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1. What did Jesus say to this woman?  (Matthew 9:22, KJV</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2. In the KJV, the translation reads, “Daughter, be of good comfort; thy faith had made thee whole.”  Read the versions given below and underline the word or phrase used instead of “comfort.”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NIV: “Take heart, daughter; your faith has healed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Phillips: “Cheer up, my daughter, your faith has made you well.”</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3. Name the things that the apostle Paul mentions in </a:t>
            </a:r>
            <a:r>
              <a:rPr lang="en-US" sz="1200" kern="1200" dirty="0" err="1" smtClean="0">
                <a:solidFill>
                  <a:schemeClr val="tx1"/>
                </a:solidFill>
                <a:effectLst/>
                <a:latin typeface="+mn-lt"/>
                <a:ea typeface="+mn-ea"/>
                <a:cs typeface="+mn-cs"/>
              </a:rPr>
              <a:t>Phillipians</a:t>
            </a:r>
            <a:r>
              <a:rPr lang="en-US" sz="1200" kern="1200" dirty="0" smtClean="0">
                <a:solidFill>
                  <a:schemeClr val="tx1"/>
                </a:solidFill>
                <a:effectLst/>
                <a:latin typeface="+mn-lt"/>
                <a:ea typeface="+mn-ea"/>
                <a:cs typeface="+mn-cs"/>
              </a:rPr>
              <a:t> 2:1 that we may obtain from Christ.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 What further advice does Paul give in </a:t>
            </a:r>
            <a:r>
              <a:rPr lang="en-US" sz="1200" kern="1200" dirty="0" err="1" smtClean="0">
                <a:solidFill>
                  <a:schemeClr val="tx1"/>
                </a:solidFill>
                <a:effectLst/>
                <a:latin typeface="+mn-lt"/>
                <a:ea typeface="+mn-ea"/>
                <a:cs typeface="+mn-cs"/>
              </a:rPr>
              <a:t>Phillipians</a:t>
            </a:r>
            <a:r>
              <a:rPr lang="en-US" sz="1200" kern="1200" dirty="0" smtClean="0">
                <a:solidFill>
                  <a:schemeClr val="tx1"/>
                </a:solidFill>
                <a:effectLst/>
                <a:latin typeface="+mn-lt"/>
                <a:ea typeface="+mn-ea"/>
                <a:cs typeface="+mn-cs"/>
              </a:rPr>
              <a:t> 2:2,3?</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Ellen White, in </a:t>
            </a:r>
            <a:r>
              <a:rPr lang="en-US" sz="1200" b="1" i="1" kern="1200" dirty="0" smtClean="0">
                <a:solidFill>
                  <a:schemeClr val="tx1"/>
                </a:solidFill>
                <a:effectLst/>
                <a:latin typeface="+mn-lt"/>
                <a:ea typeface="+mn-ea"/>
                <a:cs typeface="+mn-cs"/>
              </a:rPr>
              <a:t>The Ministry of Healing</a:t>
            </a:r>
            <a:r>
              <a:rPr lang="en-US" sz="1200" b="1" kern="1200" dirty="0" smtClean="0">
                <a:solidFill>
                  <a:schemeClr val="tx1"/>
                </a:solidFill>
                <a:effectLst/>
                <a:latin typeface="+mn-lt"/>
                <a:ea typeface="+mn-ea"/>
                <a:cs typeface="+mn-cs"/>
              </a:rPr>
              <a:t>, says, “Through His human agencies He desires to be a comforter such as the world knows not” (p. 105).</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5. In what way does it comfort you to know that Jesus lived a humble life, and why?</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477BC5-418A-7641-93AD-EC1401DBB75E}" type="slidenum">
              <a:rPr lang="en-US" smtClean="0"/>
              <a:t>4</a:t>
            </a:fld>
            <a:endParaRPr lang="en-US"/>
          </a:p>
        </p:txBody>
      </p:sp>
    </p:spTree>
    <p:extLst>
      <p:ext uri="{BB962C8B-B14F-4D97-AF65-F5344CB8AC3E}">
        <p14:creationId xmlns:p14="http://schemas.microsoft.com/office/powerpoint/2010/main" val="181432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6. What further words about comfort do we find in II Thessalonians 2:16,17?  (KJV)</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 Does it surprise you that God the Father loves us and wants to comfort us?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8. Again we find different words used instead of “comfort” in other versions of the Bible.  The NIV uses the words “good hope” and “encouragement.”  Do you feel that it would be comforting to you to have hope and encouragement?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Sometimes our earthly comforters change toward us, move away, or become negative through trials of their own.  Isn’t it a wonderful thing to realize that the comfort of God the Father and of Jesus is an eternal comfort?  They want to make us steady and happy in Them.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85477BC5-418A-7641-93AD-EC1401DBB75E}" type="slidenum">
              <a:rPr lang="en-US" smtClean="0"/>
              <a:t>5</a:t>
            </a:fld>
            <a:endParaRPr lang="en-US"/>
          </a:p>
        </p:txBody>
      </p:sp>
    </p:spTree>
    <p:extLst>
      <p:ext uri="{BB962C8B-B14F-4D97-AF65-F5344CB8AC3E}">
        <p14:creationId xmlns:p14="http://schemas.microsoft.com/office/powerpoint/2010/main" val="25666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page 125 of </a:t>
            </a:r>
            <a:r>
              <a:rPr lang="en-US" sz="1200" i="1" kern="1200" dirty="0" smtClean="0">
                <a:solidFill>
                  <a:schemeClr val="tx1"/>
                </a:solidFill>
                <a:effectLst/>
                <a:latin typeface="+mn-lt"/>
                <a:ea typeface="+mn-ea"/>
                <a:cs typeface="+mn-cs"/>
              </a:rPr>
              <a:t>Steps to Christ</a:t>
            </a:r>
            <a:r>
              <a:rPr lang="en-US" sz="1200" kern="1200" dirty="0" smtClean="0">
                <a:solidFill>
                  <a:schemeClr val="tx1"/>
                </a:solidFill>
                <a:effectLst/>
                <a:latin typeface="+mn-lt"/>
                <a:ea typeface="+mn-ea"/>
                <a:cs typeface="+mn-cs"/>
              </a:rPr>
              <a:t>, we find these words of comfort: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we do not have the pleasures of this life, we may still be joyful in looking to the life beyond.</a:t>
            </a:r>
          </a:p>
          <a:p>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But even here Christians may have the joy of communion with Christ; they may have the light of His love, the perpetual comfort of His presence.  Every step in life may bring us closer to Jesus, may give us a deeper experience of His love, and may bring us one step nearer to the blessed home of peace.”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477BC5-418A-7641-93AD-EC1401DBB75E}" type="slidenum">
              <a:rPr lang="en-US" smtClean="0"/>
              <a:t>6</a:t>
            </a:fld>
            <a:endParaRPr lang="en-US"/>
          </a:p>
        </p:txBody>
      </p:sp>
    </p:spTree>
    <p:extLst>
      <p:ext uri="{BB962C8B-B14F-4D97-AF65-F5344CB8AC3E}">
        <p14:creationId xmlns:p14="http://schemas.microsoft.com/office/powerpoint/2010/main" val="158206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When Jesus was about to leave His earthly ministry to return to Heaven, what promise did He make to His followers?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John 14:16</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Comforter Jesus spoke of in this verse is the Holy Spirit, the third Person of the Godhead.  The Holy Spirit is able to dwell in all of our hearts if we only ask Him to, and don’t crowd Him out with sin.  Living in us, He enables us to follow Christ’s example.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Jesus told the disciples that the Holy Spirit would do something important for them and for us.  Find out what it is in John 16:13-15.</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477BC5-418A-7641-93AD-EC1401DBB75E}" type="slidenum">
              <a:rPr lang="en-US" smtClean="0"/>
              <a:t>7</a:t>
            </a:fld>
            <a:endParaRPr lang="en-US"/>
          </a:p>
        </p:txBody>
      </p:sp>
    </p:spTree>
    <p:extLst>
      <p:ext uri="{BB962C8B-B14F-4D97-AF65-F5344CB8AC3E}">
        <p14:creationId xmlns:p14="http://schemas.microsoft.com/office/powerpoint/2010/main" val="321669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Lisa was brought up in a Christian home, but she married a man who was not a Christian.  In an attempt to keep peace in her home, Lisa abandoned her early teaching and followed the ways of her husband.  Several years passed and Lisa appeared to have forgotten those teachings. But God had not forgotten Lisa.  A series of meetings was held in a church in town, and the Holy Spirit impressed Lisa to attend.  She was reminded of many of the things her parents had taught her as a child.  At the end of the series, a beautiful book was given to those who had attended all of the meetings.  Lisa was given a book.  Taking it home, she found a quiet place where she could be alone, and reverently opened the volume.  The words of the book, and the lovely pictures, made a way for the Holy Spirit to speak to Lisa.  Soon tears streamed down her cheeks, and she determined to follow Jesus for the rest of her life.  What comfort she found as she put those holy principles into her daily experience!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5477BC5-418A-7641-93AD-EC1401DBB75E}" type="slidenum">
              <a:rPr lang="en-US" smtClean="0"/>
              <a:t>8</a:t>
            </a:fld>
            <a:endParaRPr lang="en-US"/>
          </a:p>
        </p:txBody>
      </p:sp>
    </p:spTree>
    <p:extLst>
      <p:ext uri="{BB962C8B-B14F-4D97-AF65-F5344CB8AC3E}">
        <p14:creationId xmlns:p14="http://schemas.microsoft.com/office/powerpoint/2010/main" val="12046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JESUS IS THE PERFECT COMFORTER, AND THROUGH HIS </a:t>
            </a:r>
            <a:r>
              <a:rPr lang="en-US" dirty="0" smtClean="0"/>
              <a:t/>
            </a:r>
            <a:br>
              <a:rPr lang="en-US" dirty="0" smtClean="0"/>
            </a:br>
            <a:r>
              <a:rPr lang="en-US" b="1" dirty="0" smtClean="0"/>
              <a:t>HOLY SPIRIT ENCOURAGES ME DAY BY DAY.</a:t>
            </a:r>
            <a:endParaRPr lang="en-US" dirty="0"/>
          </a:p>
        </p:txBody>
      </p:sp>
      <p:sp>
        <p:nvSpPr>
          <p:cNvPr id="4" name="Slide Number Placeholder 3"/>
          <p:cNvSpPr>
            <a:spLocks noGrp="1"/>
          </p:cNvSpPr>
          <p:nvPr>
            <p:ph type="sldNum" sz="quarter" idx="10"/>
          </p:nvPr>
        </p:nvSpPr>
        <p:spPr/>
        <p:txBody>
          <a:bodyPr/>
          <a:lstStyle/>
          <a:p>
            <a:fld id="{85477BC5-418A-7641-93AD-EC1401DBB75E}" type="slidenum">
              <a:rPr lang="en-US" smtClean="0"/>
              <a:t>9</a:t>
            </a:fld>
            <a:endParaRPr lang="en-US"/>
          </a:p>
        </p:txBody>
      </p:sp>
    </p:spTree>
    <p:extLst>
      <p:ext uri="{BB962C8B-B14F-4D97-AF65-F5344CB8AC3E}">
        <p14:creationId xmlns:p14="http://schemas.microsoft.com/office/powerpoint/2010/main" val="145197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322019-9182-6B41-99F9-047F52905DCC}"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BA11-3F15-304C-96D6-C3D8E56CDC87}" type="slidenum">
              <a:rPr lang="en-US" smtClean="0"/>
              <a:t>‹#›</a:t>
            </a:fld>
            <a:endParaRPr lang="en-US"/>
          </a:p>
        </p:txBody>
      </p:sp>
    </p:spTree>
    <p:extLst>
      <p:ext uri="{BB962C8B-B14F-4D97-AF65-F5344CB8AC3E}">
        <p14:creationId xmlns:p14="http://schemas.microsoft.com/office/powerpoint/2010/main" val="49546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22019-9182-6B41-99F9-047F52905DCC}"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BA11-3F15-304C-96D6-C3D8E56CDC87}" type="slidenum">
              <a:rPr lang="en-US" smtClean="0"/>
              <a:t>‹#›</a:t>
            </a:fld>
            <a:endParaRPr lang="en-US"/>
          </a:p>
        </p:txBody>
      </p:sp>
    </p:spTree>
    <p:extLst>
      <p:ext uri="{BB962C8B-B14F-4D97-AF65-F5344CB8AC3E}">
        <p14:creationId xmlns:p14="http://schemas.microsoft.com/office/powerpoint/2010/main" val="26342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22019-9182-6B41-99F9-047F52905DCC}"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BA11-3F15-304C-96D6-C3D8E56CDC87}" type="slidenum">
              <a:rPr lang="en-US" smtClean="0"/>
              <a:t>‹#›</a:t>
            </a:fld>
            <a:endParaRPr lang="en-US"/>
          </a:p>
        </p:txBody>
      </p:sp>
    </p:spTree>
    <p:extLst>
      <p:ext uri="{BB962C8B-B14F-4D97-AF65-F5344CB8AC3E}">
        <p14:creationId xmlns:p14="http://schemas.microsoft.com/office/powerpoint/2010/main" val="143281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22019-9182-6B41-99F9-047F52905DCC}"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BA11-3F15-304C-96D6-C3D8E56CDC87}" type="slidenum">
              <a:rPr lang="en-US" smtClean="0"/>
              <a:t>‹#›</a:t>
            </a:fld>
            <a:endParaRPr lang="en-US"/>
          </a:p>
        </p:txBody>
      </p:sp>
    </p:spTree>
    <p:extLst>
      <p:ext uri="{BB962C8B-B14F-4D97-AF65-F5344CB8AC3E}">
        <p14:creationId xmlns:p14="http://schemas.microsoft.com/office/powerpoint/2010/main" val="155101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22019-9182-6B41-99F9-047F52905DCC}"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6BA11-3F15-304C-96D6-C3D8E56CDC87}" type="slidenum">
              <a:rPr lang="en-US" smtClean="0"/>
              <a:t>‹#›</a:t>
            </a:fld>
            <a:endParaRPr lang="en-US"/>
          </a:p>
        </p:txBody>
      </p:sp>
    </p:spTree>
    <p:extLst>
      <p:ext uri="{BB962C8B-B14F-4D97-AF65-F5344CB8AC3E}">
        <p14:creationId xmlns:p14="http://schemas.microsoft.com/office/powerpoint/2010/main" val="173232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322019-9182-6B41-99F9-047F52905DCC}"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6BA11-3F15-304C-96D6-C3D8E56CDC87}" type="slidenum">
              <a:rPr lang="en-US" smtClean="0"/>
              <a:t>‹#›</a:t>
            </a:fld>
            <a:endParaRPr lang="en-US"/>
          </a:p>
        </p:txBody>
      </p:sp>
    </p:spTree>
    <p:extLst>
      <p:ext uri="{BB962C8B-B14F-4D97-AF65-F5344CB8AC3E}">
        <p14:creationId xmlns:p14="http://schemas.microsoft.com/office/powerpoint/2010/main" val="180882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322019-9182-6B41-99F9-047F52905DCC}" type="datetimeFigureOut">
              <a:rPr lang="en-US" smtClean="0"/>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C6BA11-3F15-304C-96D6-C3D8E56CDC87}" type="slidenum">
              <a:rPr lang="en-US" smtClean="0"/>
              <a:t>‹#›</a:t>
            </a:fld>
            <a:endParaRPr lang="en-US"/>
          </a:p>
        </p:txBody>
      </p:sp>
    </p:spTree>
    <p:extLst>
      <p:ext uri="{BB962C8B-B14F-4D97-AF65-F5344CB8AC3E}">
        <p14:creationId xmlns:p14="http://schemas.microsoft.com/office/powerpoint/2010/main" val="11688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322019-9182-6B41-99F9-047F52905DCC}" type="datetimeFigureOut">
              <a:rPr lang="en-US" smtClean="0"/>
              <a:t>5/15/2016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C6BA11-3F15-304C-96D6-C3D8E56CDC87}" type="slidenum">
              <a:rPr lang="en-US" smtClean="0"/>
              <a:t>‹#›</a:t>
            </a:fld>
            <a:endParaRPr lang="en-US"/>
          </a:p>
        </p:txBody>
      </p:sp>
    </p:spTree>
    <p:extLst>
      <p:ext uri="{BB962C8B-B14F-4D97-AF65-F5344CB8AC3E}">
        <p14:creationId xmlns:p14="http://schemas.microsoft.com/office/powerpoint/2010/main" val="50077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22019-9182-6B41-99F9-047F52905DCC}" type="datetimeFigureOut">
              <a:rPr lang="en-US" smtClean="0"/>
              <a:t>5/15/2016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C6BA11-3F15-304C-96D6-C3D8E56CDC87}" type="slidenum">
              <a:rPr lang="en-US" smtClean="0"/>
              <a:t>‹#›</a:t>
            </a:fld>
            <a:endParaRPr lang="en-US"/>
          </a:p>
        </p:txBody>
      </p:sp>
    </p:spTree>
    <p:extLst>
      <p:ext uri="{BB962C8B-B14F-4D97-AF65-F5344CB8AC3E}">
        <p14:creationId xmlns:p14="http://schemas.microsoft.com/office/powerpoint/2010/main" val="46717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22019-9182-6B41-99F9-047F52905DCC}"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6BA11-3F15-304C-96D6-C3D8E56CDC87}" type="slidenum">
              <a:rPr lang="en-US" smtClean="0"/>
              <a:t>‹#›</a:t>
            </a:fld>
            <a:endParaRPr lang="en-US"/>
          </a:p>
        </p:txBody>
      </p:sp>
    </p:spTree>
    <p:extLst>
      <p:ext uri="{BB962C8B-B14F-4D97-AF65-F5344CB8AC3E}">
        <p14:creationId xmlns:p14="http://schemas.microsoft.com/office/powerpoint/2010/main" val="682651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22019-9182-6B41-99F9-047F52905DCC}"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6BA11-3F15-304C-96D6-C3D8E56CDC87}" type="slidenum">
              <a:rPr lang="en-US" smtClean="0"/>
              <a:t>‹#›</a:t>
            </a:fld>
            <a:endParaRPr lang="en-US"/>
          </a:p>
        </p:txBody>
      </p:sp>
    </p:spTree>
    <p:extLst>
      <p:ext uri="{BB962C8B-B14F-4D97-AF65-F5344CB8AC3E}">
        <p14:creationId xmlns:p14="http://schemas.microsoft.com/office/powerpoint/2010/main" val="146480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2019-9182-6B41-99F9-047F52905DCC}" type="datetimeFigureOut">
              <a:rPr lang="en-US" smtClean="0"/>
              <a:t>5/15/2016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6BA11-3F15-304C-96D6-C3D8E56CDC87}" type="slidenum">
              <a:rPr lang="en-US" smtClean="0"/>
              <a:t>‹#›</a:t>
            </a:fld>
            <a:endParaRPr lang="en-US"/>
          </a:p>
        </p:txBody>
      </p:sp>
    </p:spTree>
    <p:extLst>
      <p:ext uri="{BB962C8B-B14F-4D97-AF65-F5344CB8AC3E}">
        <p14:creationId xmlns:p14="http://schemas.microsoft.com/office/powerpoint/2010/main" val="200761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ctrTitle"/>
          </p:nvPr>
        </p:nvSpPr>
        <p:spPr>
          <a:xfrm>
            <a:off x="685800" y="3899432"/>
            <a:ext cx="7772400" cy="2387600"/>
          </a:xfrm>
        </p:spPr>
        <p:txBody>
          <a:bodyPr>
            <a:normAutofit/>
          </a:bodyPr>
          <a:lstStyle/>
          <a:p>
            <a:r>
              <a:rPr lang="en-US" sz="4800" b="1" dirty="0" smtClean="0">
                <a:solidFill>
                  <a:schemeClr val="bg1"/>
                </a:solidFill>
                <a:latin typeface="+mn-lt"/>
              </a:rPr>
              <a:t>Women </a:t>
            </a:r>
            <a:r>
              <a:rPr lang="en-US" sz="4800" b="1" i="1" dirty="0" smtClean="0">
                <a:solidFill>
                  <a:srgbClr val="FFC000"/>
                </a:solidFill>
                <a:latin typeface="Palatino Linotype" charset="0"/>
                <a:ea typeface="Palatino Linotype" charset="0"/>
                <a:cs typeface="Palatino Linotype" charset="0"/>
              </a:rPr>
              <a:t>Discovering</a:t>
            </a:r>
            <a:r>
              <a:rPr lang="en-US" sz="4800" b="1" dirty="0" smtClean="0">
                <a:solidFill>
                  <a:srgbClr val="FFC000"/>
                </a:solidFill>
                <a:latin typeface="+mn-lt"/>
              </a:rPr>
              <a:t> </a:t>
            </a:r>
            <a:r>
              <a:rPr lang="en-US" sz="4800" b="1" dirty="0" smtClean="0">
                <a:solidFill>
                  <a:schemeClr val="bg1"/>
                </a:solidFill>
                <a:latin typeface="+mn-lt"/>
              </a:rPr>
              <a:t>Jesus</a:t>
            </a:r>
            <a:endParaRPr lang="en-US" sz="4800" b="1" i="1" dirty="0">
              <a:solidFill>
                <a:schemeClr val="bg1"/>
              </a:solidFill>
              <a:latin typeface="Palatino Linotype" charset="0"/>
              <a:ea typeface="Palatino Linotype" charset="0"/>
              <a:cs typeface="Palatino Linotype" charset="0"/>
            </a:endParaRPr>
          </a:p>
        </p:txBody>
      </p:sp>
      <p:pic>
        <p:nvPicPr>
          <p:cNvPr id="5" name="Picture 7"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63012" y="6355080"/>
            <a:ext cx="514350" cy="39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72301" y="6287032"/>
            <a:ext cx="2816347" cy="523220"/>
          </a:xfrm>
          <a:prstGeom prst="rect">
            <a:avLst/>
          </a:prstGeom>
          <a:noFill/>
        </p:spPr>
        <p:txBody>
          <a:bodyPr wrap="none" rtlCol="0">
            <a:spAutoFit/>
          </a:bodyPr>
          <a:lstStyle/>
          <a:p>
            <a:pPr algn="ctr"/>
            <a:r>
              <a:rPr lang="en-US" sz="1400" dirty="0" smtClean="0">
                <a:latin typeface="Palatino Linotype" charset="0"/>
                <a:ea typeface="Palatino Linotype" charset="0"/>
                <a:cs typeface="Palatino Linotype" charset="0"/>
              </a:rPr>
              <a:t>General Conference</a:t>
            </a:r>
          </a:p>
          <a:p>
            <a:pPr algn="ctr"/>
            <a:r>
              <a:rPr lang="en-US" sz="1400" dirty="0" smtClean="0">
                <a:latin typeface="Palatino Linotype" charset="0"/>
                <a:ea typeface="Palatino Linotype" charset="0"/>
                <a:cs typeface="Palatino Linotype" charset="0"/>
              </a:rPr>
              <a:t>Women's Ministries Department</a:t>
            </a:r>
            <a:endParaRPr lang="en-US" sz="1400" dirty="0">
              <a:latin typeface="Palatino Linotype" charset="0"/>
              <a:ea typeface="Palatino Linotype" charset="0"/>
              <a:cs typeface="Palatino Linotype" charset="0"/>
            </a:endParaRPr>
          </a:p>
        </p:txBody>
      </p:sp>
    </p:spTree>
    <p:extLst>
      <p:ext uri="{BB962C8B-B14F-4D97-AF65-F5344CB8AC3E}">
        <p14:creationId xmlns:p14="http://schemas.microsoft.com/office/powerpoint/2010/main" val="335712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3" name="Content Placeholder 2"/>
          <p:cNvSpPr>
            <a:spLocks noGrp="1"/>
          </p:cNvSpPr>
          <p:nvPr>
            <p:ph idx="1"/>
          </p:nvPr>
        </p:nvSpPr>
        <p:spPr>
          <a:xfrm>
            <a:off x="791935" y="2837993"/>
            <a:ext cx="7886700" cy="3236234"/>
          </a:xfrm>
        </p:spPr>
        <p:txBody>
          <a:bodyPr>
            <a:normAutofit lnSpcReduction="10000"/>
          </a:bodyPr>
          <a:lstStyle/>
          <a:p>
            <a:pPr marL="0" indent="0" algn="ctr">
              <a:buNone/>
            </a:pPr>
            <a:r>
              <a:rPr lang="en-US" sz="3600" dirty="0">
                <a:solidFill>
                  <a:schemeClr val="bg1"/>
                </a:solidFill>
              </a:rPr>
              <a:t>“I must tell Jesus!  I must tell Jesus!</a:t>
            </a:r>
          </a:p>
          <a:p>
            <a:pPr marL="0" indent="0" algn="ctr">
              <a:buNone/>
            </a:pPr>
            <a:r>
              <a:rPr lang="en-US" sz="3600" dirty="0">
                <a:solidFill>
                  <a:schemeClr val="bg1"/>
                </a:solidFill>
              </a:rPr>
              <a:t>I cannot bear by burdens alone;</a:t>
            </a:r>
          </a:p>
          <a:p>
            <a:pPr marL="0" indent="0" algn="ctr">
              <a:buNone/>
            </a:pPr>
            <a:r>
              <a:rPr lang="en-US" sz="3600" dirty="0">
                <a:solidFill>
                  <a:schemeClr val="bg1"/>
                </a:solidFill>
              </a:rPr>
              <a:t>I must tell Jesus!  I must tell Jesus!</a:t>
            </a:r>
          </a:p>
          <a:p>
            <a:pPr marL="0" indent="0" algn="ctr">
              <a:buNone/>
            </a:pPr>
            <a:r>
              <a:rPr lang="en-US" sz="3600" dirty="0">
                <a:solidFill>
                  <a:schemeClr val="bg1"/>
                </a:solidFill>
              </a:rPr>
              <a:t>Jesus can help me, Jesus alone.”</a:t>
            </a:r>
          </a:p>
          <a:p>
            <a:pPr marL="0" indent="0" algn="ctr">
              <a:buNone/>
            </a:pPr>
            <a:r>
              <a:rPr lang="en-US" sz="3600" dirty="0">
                <a:solidFill>
                  <a:schemeClr val="bg1"/>
                </a:solidFill>
              </a:rPr>
              <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179700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ctrTitle"/>
          </p:nvPr>
        </p:nvSpPr>
        <p:spPr>
          <a:xfrm>
            <a:off x="685800" y="3899432"/>
            <a:ext cx="7772400" cy="2387600"/>
          </a:xfrm>
        </p:spPr>
        <p:txBody>
          <a:bodyPr>
            <a:normAutofit/>
          </a:bodyPr>
          <a:lstStyle/>
          <a:p>
            <a:r>
              <a:rPr lang="en-US" sz="4800" b="1" dirty="0">
                <a:solidFill>
                  <a:srgbClr val="FFC000"/>
                </a:solidFill>
                <a:latin typeface="+mn-lt"/>
              </a:rPr>
              <a:t>Lesson </a:t>
            </a:r>
            <a:r>
              <a:rPr lang="en-US" sz="4800" b="1" dirty="0" smtClean="0">
                <a:solidFill>
                  <a:srgbClr val="FFC000"/>
                </a:solidFill>
                <a:latin typeface="+mn-lt"/>
              </a:rPr>
              <a:t>Seven</a:t>
            </a:r>
            <a:br>
              <a:rPr lang="en-US" sz="4800" b="1" dirty="0" smtClean="0">
                <a:solidFill>
                  <a:srgbClr val="FFC000"/>
                </a:solidFill>
                <a:latin typeface="+mn-lt"/>
              </a:rPr>
            </a:br>
            <a:r>
              <a:rPr lang="en-US" sz="4800" b="1" dirty="0" smtClean="0">
                <a:solidFill>
                  <a:schemeClr val="bg1"/>
                </a:solidFill>
                <a:latin typeface="+mn-lt"/>
              </a:rPr>
              <a:t>Jesus </a:t>
            </a:r>
            <a:r>
              <a:rPr lang="en-US" sz="4800" b="1" dirty="0">
                <a:solidFill>
                  <a:schemeClr val="bg1"/>
                </a:solidFill>
                <a:latin typeface="+mn-lt"/>
              </a:rPr>
              <a:t>is </a:t>
            </a:r>
            <a:r>
              <a:rPr lang="en-US" sz="4800" b="1" i="1" dirty="0">
                <a:solidFill>
                  <a:schemeClr val="bg1"/>
                </a:solidFill>
                <a:latin typeface="Palatino Linotype" charset="0"/>
                <a:ea typeface="Palatino Linotype" charset="0"/>
                <a:cs typeface="Palatino Linotype" charset="0"/>
              </a:rPr>
              <a:t>My </a:t>
            </a:r>
            <a:r>
              <a:rPr lang="en-US" sz="4800" b="1" i="1" dirty="0" smtClean="0">
                <a:solidFill>
                  <a:schemeClr val="bg1"/>
                </a:solidFill>
                <a:latin typeface="Palatino Linotype" charset="0"/>
                <a:ea typeface="Palatino Linotype" charset="0"/>
                <a:cs typeface="Palatino Linotype" charset="0"/>
              </a:rPr>
              <a:t>Comforter</a:t>
            </a:r>
            <a:endParaRPr lang="en-US" sz="4800" b="1" i="1" dirty="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398551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1" y="2217509"/>
            <a:ext cx="7886700" cy="4351338"/>
          </a:xfrm>
        </p:spPr>
        <p:txBody>
          <a:bodyPr>
            <a:normAutofit lnSpcReduction="10000"/>
          </a:bodyPr>
          <a:lstStyle/>
          <a:p>
            <a:pPr marL="0" indent="0" algn="ctr">
              <a:buNone/>
            </a:pPr>
            <a:r>
              <a:rPr lang="en-US" dirty="0"/>
              <a:t>I must tell Jesus all of my trials;</a:t>
            </a:r>
          </a:p>
          <a:p>
            <a:pPr marL="0" indent="0" algn="ctr">
              <a:buNone/>
            </a:pPr>
            <a:r>
              <a:rPr lang="en-US" dirty="0"/>
              <a:t>I cannot bear my burdens alone;</a:t>
            </a:r>
          </a:p>
          <a:p>
            <a:pPr marL="0" indent="0" algn="ctr">
              <a:buNone/>
            </a:pPr>
            <a:r>
              <a:rPr lang="en-US" dirty="0"/>
              <a:t>In my distress He kindly will help me;</a:t>
            </a:r>
          </a:p>
          <a:p>
            <a:pPr marL="0" indent="0" algn="ctr">
              <a:buNone/>
            </a:pPr>
            <a:r>
              <a:rPr lang="en-US" dirty="0"/>
              <a:t>He ever loves and cares for His own.</a:t>
            </a:r>
          </a:p>
          <a:p>
            <a:pPr marL="0" indent="0" algn="ctr">
              <a:buNone/>
            </a:pPr>
            <a:r>
              <a:rPr lang="en-US" dirty="0"/>
              <a:t> </a:t>
            </a:r>
          </a:p>
          <a:p>
            <a:pPr marL="0" indent="0" algn="ctr">
              <a:buNone/>
            </a:pPr>
            <a:r>
              <a:rPr lang="en-US" dirty="0"/>
              <a:t>I must tell Jesus!  I must tell Jesus!</a:t>
            </a:r>
          </a:p>
          <a:p>
            <a:pPr marL="0" indent="0" algn="ctr">
              <a:buNone/>
            </a:pPr>
            <a:r>
              <a:rPr lang="en-US" dirty="0"/>
              <a:t>I cannot bear my burdens alone;</a:t>
            </a:r>
          </a:p>
          <a:p>
            <a:pPr marL="0" indent="0" algn="ctr">
              <a:buNone/>
            </a:pPr>
            <a:r>
              <a:rPr lang="en-US" dirty="0"/>
              <a:t>I must tell Jesus!  I must tell Jesus!</a:t>
            </a:r>
          </a:p>
          <a:p>
            <a:pPr marL="0" indent="0" algn="ctr">
              <a:buNone/>
            </a:pPr>
            <a:r>
              <a:rPr lang="en-US" dirty="0"/>
              <a:t>Jesus can help me, Jesus alone.</a:t>
            </a:r>
          </a:p>
          <a:p>
            <a:pPr marL="0" indent="0" algn="ctr">
              <a:buNone/>
            </a:pPr>
            <a:endParaRPr lang="en-US" dirty="0"/>
          </a:p>
        </p:txBody>
      </p:sp>
    </p:spTree>
    <p:extLst>
      <p:ext uri="{BB962C8B-B14F-4D97-AF65-F5344CB8AC3E}">
        <p14:creationId xmlns:p14="http://schemas.microsoft.com/office/powerpoint/2010/main" val="152918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106138" y="822324"/>
            <a:ext cx="5968093" cy="1325563"/>
          </a:xfrm>
        </p:spPr>
        <p:txBody>
          <a:bodyPr>
            <a:normAutofit/>
          </a:bodyPr>
          <a:lstStyle/>
          <a:p>
            <a:r>
              <a:rPr lang="en-US" sz="4000" b="1" dirty="0">
                <a:solidFill>
                  <a:schemeClr val="bg1"/>
                </a:solidFill>
                <a:latin typeface="+mn-lt"/>
              </a:rPr>
              <a:t>JESUS OFFERS COMFORT</a:t>
            </a:r>
          </a:p>
        </p:txBody>
      </p:sp>
      <p:sp>
        <p:nvSpPr>
          <p:cNvPr id="3" name="Content Placeholder 2"/>
          <p:cNvSpPr>
            <a:spLocks noGrp="1"/>
          </p:cNvSpPr>
          <p:nvPr>
            <p:ph idx="1"/>
          </p:nvPr>
        </p:nvSpPr>
        <p:spPr>
          <a:xfrm>
            <a:off x="628650" y="2576737"/>
            <a:ext cx="7886700" cy="3432175"/>
          </a:xfrm>
        </p:spPr>
        <p:txBody>
          <a:bodyPr/>
          <a:lstStyle/>
          <a:p>
            <a:pPr marL="0" indent="0" algn="ctr">
              <a:lnSpc>
                <a:spcPct val="100000"/>
              </a:lnSpc>
              <a:buNone/>
            </a:pPr>
            <a:r>
              <a:rPr lang="en-US" dirty="0">
                <a:solidFill>
                  <a:srgbClr val="7030A0"/>
                </a:solidFill>
              </a:rPr>
              <a:t>“Through His human agencies He desires to be a comforter such as the world knows not</a:t>
            </a:r>
            <a:r>
              <a:rPr lang="en-US" dirty="0" smtClean="0">
                <a:solidFill>
                  <a:srgbClr val="7030A0"/>
                </a:solidFill>
              </a:rPr>
              <a:t>” </a:t>
            </a:r>
          </a:p>
          <a:p>
            <a:pPr marL="0" indent="0" algn="ctr">
              <a:lnSpc>
                <a:spcPct val="100000"/>
              </a:lnSpc>
              <a:buNone/>
            </a:pPr>
            <a:r>
              <a:rPr lang="en-US" dirty="0" smtClean="0">
                <a:solidFill>
                  <a:srgbClr val="7030A0"/>
                </a:solidFill>
              </a:rPr>
              <a:t>The Ministry of Healing, p</a:t>
            </a:r>
            <a:r>
              <a:rPr lang="en-US" dirty="0">
                <a:solidFill>
                  <a:srgbClr val="7030A0"/>
                </a:solidFill>
              </a:rPr>
              <a:t>. </a:t>
            </a:r>
            <a:r>
              <a:rPr lang="en-US" dirty="0" smtClean="0">
                <a:solidFill>
                  <a:srgbClr val="7030A0"/>
                </a:solidFill>
              </a:rPr>
              <a:t>105.</a:t>
            </a:r>
          </a:p>
          <a:p>
            <a:pPr marL="0" lvl="0" indent="0" algn="ctr">
              <a:lnSpc>
                <a:spcPct val="100000"/>
              </a:lnSpc>
              <a:buNone/>
            </a:pPr>
            <a:endParaRPr lang="en-US" dirty="0"/>
          </a:p>
          <a:p>
            <a:pPr marL="0" lvl="0" indent="0" algn="ctr">
              <a:lnSpc>
                <a:spcPct val="100000"/>
              </a:lnSpc>
              <a:buNone/>
            </a:pPr>
            <a:r>
              <a:rPr lang="en-US" dirty="0" smtClean="0"/>
              <a:t>Question 2: In </a:t>
            </a:r>
            <a:r>
              <a:rPr lang="en-US" dirty="0"/>
              <a:t>what way does it comfort you to know that Jesus lived a humble life, and why?</a:t>
            </a:r>
          </a:p>
          <a:p>
            <a:pPr algn="ctr">
              <a:lnSpc>
                <a:spcPct val="100000"/>
              </a:lnSpc>
            </a:pPr>
            <a:endParaRPr lang="en-US" dirty="0"/>
          </a:p>
        </p:txBody>
      </p:sp>
    </p:spTree>
    <p:extLst>
      <p:ext uri="{BB962C8B-B14F-4D97-AF65-F5344CB8AC3E}">
        <p14:creationId xmlns:p14="http://schemas.microsoft.com/office/powerpoint/2010/main" val="209806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228600" y="593725"/>
            <a:ext cx="7151914" cy="1325563"/>
          </a:xfrm>
        </p:spPr>
        <p:txBody>
          <a:bodyPr>
            <a:normAutofit/>
          </a:bodyPr>
          <a:lstStyle/>
          <a:p>
            <a:r>
              <a:rPr lang="en-US" sz="4000" b="1" dirty="0">
                <a:solidFill>
                  <a:schemeClr val="bg1"/>
                </a:solidFill>
                <a:latin typeface="+mn-lt"/>
              </a:rPr>
              <a:t>THE FATHER </a:t>
            </a:r>
            <a:r>
              <a:rPr lang="en-US" sz="4000" b="1" dirty="0" smtClean="0">
                <a:solidFill>
                  <a:schemeClr val="bg1"/>
                </a:solidFill>
                <a:latin typeface="+mn-lt"/>
              </a:rPr>
              <a:t/>
            </a:r>
            <a:br>
              <a:rPr lang="en-US" sz="4000" b="1" dirty="0" smtClean="0">
                <a:solidFill>
                  <a:schemeClr val="bg1"/>
                </a:solidFill>
                <a:latin typeface="+mn-lt"/>
              </a:rPr>
            </a:br>
            <a:r>
              <a:rPr lang="en-US" sz="4000" b="1" dirty="0" smtClean="0">
                <a:solidFill>
                  <a:schemeClr val="bg1"/>
                </a:solidFill>
                <a:latin typeface="+mn-lt"/>
              </a:rPr>
              <a:t>ALSO </a:t>
            </a:r>
            <a:r>
              <a:rPr lang="en-US" sz="4000" b="1" dirty="0">
                <a:solidFill>
                  <a:schemeClr val="bg1"/>
                </a:solidFill>
                <a:latin typeface="+mn-lt"/>
              </a:rPr>
              <a:t>COMFORTS</a:t>
            </a:r>
          </a:p>
        </p:txBody>
      </p:sp>
      <p:sp>
        <p:nvSpPr>
          <p:cNvPr id="3" name="Content Placeholder 2"/>
          <p:cNvSpPr>
            <a:spLocks noGrp="1"/>
          </p:cNvSpPr>
          <p:nvPr>
            <p:ph idx="1"/>
          </p:nvPr>
        </p:nvSpPr>
        <p:spPr>
          <a:xfrm>
            <a:off x="628650" y="2576737"/>
            <a:ext cx="7886700" cy="2909661"/>
          </a:xfrm>
        </p:spPr>
        <p:txBody>
          <a:bodyPr>
            <a:noAutofit/>
          </a:bodyPr>
          <a:lstStyle/>
          <a:p>
            <a:pPr marL="0" indent="0" algn="ctr">
              <a:buNone/>
            </a:pPr>
            <a:r>
              <a:rPr lang="en-US" sz="3200" dirty="0"/>
              <a:t>Sometimes our earthly comforters change toward us, move away, or become negative through trials of their own.  Isn’t it a wonderful thing to realize that the comfort of God the Father and of Jesus is an eternal comfort?  They want to make us steady and happy in Them.</a:t>
            </a:r>
          </a:p>
        </p:txBody>
      </p:sp>
    </p:spTree>
    <p:extLst>
      <p:ext uri="{BB962C8B-B14F-4D97-AF65-F5344CB8AC3E}">
        <p14:creationId xmlns:p14="http://schemas.microsoft.com/office/powerpoint/2010/main" val="151456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2837995"/>
            <a:ext cx="7568293" cy="2321832"/>
          </a:xfrm>
        </p:spPr>
        <p:txBody>
          <a:bodyPr>
            <a:normAutofit/>
          </a:bodyPr>
          <a:lstStyle/>
          <a:p>
            <a:pPr marL="0" indent="0" algn="ctr">
              <a:buNone/>
            </a:pPr>
            <a:r>
              <a:rPr lang="en-US" sz="3600" dirty="0"/>
              <a:t>“If we do not have the pleasures of this life, we may still be joyful in looking to the life beyond</a:t>
            </a:r>
            <a:r>
              <a:rPr lang="en-US" sz="3600" dirty="0" smtClean="0"/>
              <a:t>.</a:t>
            </a:r>
          </a:p>
          <a:p>
            <a:pPr marL="0" indent="0" algn="ctr">
              <a:buNone/>
            </a:pPr>
            <a:r>
              <a:rPr lang="en-US" sz="3200" i="1" dirty="0" smtClean="0"/>
              <a:t>Steps to Christ, 125</a:t>
            </a:r>
            <a:endParaRPr lang="en-US" sz="3200" i="1" dirty="0"/>
          </a:p>
        </p:txBody>
      </p:sp>
    </p:spTree>
    <p:extLst>
      <p:ext uri="{BB962C8B-B14F-4D97-AF65-F5344CB8AC3E}">
        <p14:creationId xmlns:p14="http://schemas.microsoft.com/office/powerpoint/2010/main" val="157155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106138" y="822324"/>
            <a:ext cx="5674179" cy="1325563"/>
          </a:xfrm>
        </p:spPr>
        <p:txBody>
          <a:bodyPr>
            <a:normAutofit/>
          </a:bodyPr>
          <a:lstStyle/>
          <a:p>
            <a:r>
              <a:rPr lang="en-US" sz="4000" b="1" dirty="0">
                <a:solidFill>
                  <a:schemeClr val="bg1"/>
                </a:solidFill>
                <a:latin typeface="+mn-lt"/>
              </a:rPr>
              <a:t>ANOTHER COMFORTER</a:t>
            </a:r>
          </a:p>
        </p:txBody>
      </p:sp>
      <p:sp>
        <p:nvSpPr>
          <p:cNvPr id="3" name="Content Placeholder 2"/>
          <p:cNvSpPr>
            <a:spLocks noGrp="1"/>
          </p:cNvSpPr>
          <p:nvPr>
            <p:ph idx="1"/>
          </p:nvPr>
        </p:nvSpPr>
        <p:spPr>
          <a:xfrm>
            <a:off x="628650" y="2837995"/>
            <a:ext cx="7886700" cy="2615746"/>
          </a:xfrm>
        </p:spPr>
        <p:txBody>
          <a:bodyPr>
            <a:normAutofit/>
          </a:bodyPr>
          <a:lstStyle/>
          <a:p>
            <a:pPr marL="0" lvl="0" indent="0" algn="ctr">
              <a:buNone/>
            </a:pPr>
            <a:r>
              <a:rPr lang="en-US" sz="3600" dirty="0"/>
              <a:t>When Jesus was about to leave His earthly ministry to return to Heaven, what promise did He make to His followers?  </a:t>
            </a:r>
            <a:r>
              <a:rPr lang="en-US" sz="3200" i="1" dirty="0"/>
              <a:t>(</a:t>
            </a:r>
            <a:r>
              <a:rPr lang="en-US" sz="3200" dirty="0"/>
              <a:t>John 14:16</a:t>
            </a:r>
            <a:r>
              <a:rPr lang="en-US" sz="3200" i="1" dirty="0"/>
              <a:t>)</a:t>
            </a:r>
            <a:endParaRPr lang="en-US" sz="3200" dirty="0"/>
          </a:p>
        </p:txBody>
      </p:sp>
    </p:spTree>
    <p:extLst>
      <p:ext uri="{BB962C8B-B14F-4D97-AF65-F5344CB8AC3E}">
        <p14:creationId xmlns:p14="http://schemas.microsoft.com/office/powerpoint/2010/main" val="184236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628650" y="822324"/>
            <a:ext cx="7886700" cy="1325563"/>
          </a:xfrm>
        </p:spPr>
        <p:txBody>
          <a:bodyPr/>
          <a:lstStyle/>
          <a:p>
            <a:r>
              <a:rPr lang="en-US" b="1" dirty="0" smtClean="0"/>
              <a:t>Lisa’s Story</a:t>
            </a:r>
            <a:endParaRPr lang="en-US" b="1" dirty="0"/>
          </a:p>
        </p:txBody>
      </p:sp>
      <p:pic>
        <p:nvPicPr>
          <p:cNvPr id="5" name="Picture 4"/>
          <p:cNvPicPr>
            <a:picLocks noChangeAspect="1"/>
          </p:cNvPicPr>
          <p:nvPr/>
        </p:nvPicPr>
        <p:blipFill rotWithShape="1">
          <a:blip r:embed="rId4"/>
          <a:srcRect l="12143" r="18571"/>
          <a:stretch/>
        </p:blipFill>
        <p:spPr>
          <a:xfrm>
            <a:off x="2621803" y="2539865"/>
            <a:ext cx="4085205" cy="3926157"/>
          </a:xfrm>
          <a:prstGeom prst="rect">
            <a:avLst/>
          </a:prstGeom>
          <a:ln>
            <a:noFill/>
          </a:ln>
          <a:effectLst>
            <a:softEdge rad="112500"/>
          </a:effectLst>
        </p:spPr>
      </p:pic>
    </p:spTree>
    <p:extLst>
      <p:ext uri="{BB962C8B-B14F-4D97-AF65-F5344CB8AC3E}">
        <p14:creationId xmlns:p14="http://schemas.microsoft.com/office/powerpoint/2010/main" val="116763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628650" y="3238953"/>
            <a:ext cx="7886700" cy="1325563"/>
          </a:xfrm>
        </p:spPr>
        <p:txBody>
          <a:bodyPr>
            <a:noAutofit/>
          </a:bodyPr>
          <a:lstStyle/>
          <a:p>
            <a:pPr algn="ctr"/>
            <a:r>
              <a:rPr lang="en-US" b="1" dirty="0">
                <a:solidFill>
                  <a:schemeClr val="bg1"/>
                </a:solidFill>
                <a:latin typeface="+mn-lt"/>
              </a:rPr>
              <a:t>JESUS </a:t>
            </a:r>
            <a:r>
              <a:rPr lang="en-US" b="1" dirty="0">
                <a:solidFill>
                  <a:srgbClr val="FFC000"/>
                </a:solidFill>
                <a:latin typeface="+mn-lt"/>
              </a:rPr>
              <a:t>IS THE PERFECT COMFORTER, </a:t>
            </a:r>
            <a:r>
              <a:rPr lang="en-US" b="1" dirty="0">
                <a:solidFill>
                  <a:schemeClr val="bg1"/>
                </a:solidFill>
                <a:latin typeface="+mn-lt"/>
              </a:rPr>
              <a:t>AND THROUGH HIS </a:t>
            </a:r>
            <a:r>
              <a:rPr lang="en-US" dirty="0">
                <a:solidFill>
                  <a:schemeClr val="bg1"/>
                </a:solidFill>
                <a:latin typeface="+mn-lt"/>
              </a:rPr>
              <a:t/>
            </a:r>
            <a:br>
              <a:rPr lang="en-US" dirty="0">
                <a:solidFill>
                  <a:schemeClr val="bg1"/>
                </a:solidFill>
                <a:latin typeface="+mn-lt"/>
              </a:rPr>
            </a:br>
            <a:r>
              <a:rPr lang="en-US" b="1" dirty="0">
                <a:solidFill>
                  <a:schemeClr val="bg1"/>
                </a:solidFill>
                <a:latin typeface="+mn-lt"/>
              </a:rPr>
              <a:t>HOLY SPIRIT ENCOURAGES ME DAY BY DAY.</a:t>
            </a:r>
            <a:endParaRPr lang="en-US" dirty="0">
              <a:solidFill>
                <a:schemeClr val="bg1"/>
              </a:solidFill>
              <a:latin typeface="+mn-lt"/>
            </a:endParaRPr>
          </a:p>
        </p:txBody>
      </p:sp>
    </p:spTree>
    <p:extLst>
      <p:ext uri="{BB962C8B-B14F-4D97-AF65-F5344CB8AC3E}">
        <p14:creationId xmlns:p14="http://schemas.microsoft.com/office/powerpoint/2010/main" val="10235230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745</Words>
  <Application>Microsoft Office PowerPoint</Application>
  <PresentationFormat>On-screen Show (4:3)</PresentationFormat>
  <Paragraphs>100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Women Discovering Jesus</vt:lpstr>
      <vt:lpstr>Lesson Seven Jesus is My Comforter</vt:lpstr>
      <vt:lpstr>PowerPoint Presentation</vt:lpstr>
      <vt:lpstr>JESUS OFFERS COMFORT</vt:lpstr>
      <vt:lpstr>THE FATHER  ALSO COMFORTS</vt:lpstr>
      <vt:lpstr>PowerPoint Presentation</vt:lpstr>
      <vt:lpstr>ANOTHER COMFORTER</vt:lpstr>
      <vt:lpstr>Lisa’s Story</vt:lpstr>
      <vt:lpstr>JESUS IS THE PERFECT COMFORTER, AND THROUGH HIS  HOLY SPIRIT ENCOURAGES ME DAY BY 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Discovering Jesus</dc:title>
  <dc:creator>Arrais, Raquel</dc:creator>
  <cp:lastModifiedBy>Lynnetta Hamstra</cp:lastModifiedBy>
  <cp:revision>9</cp:revision>
  <dcterms:created xsi:type="dcterms:W3CDTF">2016-02-22T15:17:33Z</dcterms:created>
  <dcterms:modified xsi:type="dcterms:W3CDTF">2016-05-16T03:41:56Z</dcterms:modified>
</cp:coreProperties>
</file>